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1009" r:id="rId3"/>
    <p:sldId id="1049" r:id="rId4"/>
    <p:sldId id="1010" r:id="rId5"/>
    <p:sldId id="1011" r:id="rId6"/>
    <p:sldId id="1013" r:id="rId7"/>
    <p:sldId id="1015" r:id="rId8"/>
    <p:sldId id="1016" r:id="rId9"/>
    <p:sldId id="1017" r:id="rId10"/>
    <p:sldId id="1018" r:id="rId11"/>
    <p:sldId id="1020" r:id="rId12"/>
    <p:sldId id="1021" r:id="rId13"/>
    <p:sldId id="1022" r:id="rId14"/>
    <p:sldId id="1023" r:id="rId15"/>
    <p:sldId id="1024" r:id="rId16"/>
    <p:sldId id="1025" r:id="rId17"/>
    <p:sldId id="1026" r:id="rId18"/>
    <p:sldId id="1048" r:id="rId19"/>
    <p:sldId id="1027" r:id="rId20"/>
    <p:sldId id="1030" r:id="rId21"/>
    <p:sldId id="1031" r:id="rId22"/>
    <p:sldId id="1050" r:id="rId23"/>
    <p:sldId id="1051" r:id="rId24"/>
    <p:sldId id="1032" r:id="rId25"/>
    <p:sldId id="1033" r:id="rId26"/>
    <p:sldId id="1034" r:id="rId27"/>
    <p:sldId id="1035" r:id="rId28"/>
    <p:sldId id="1036" r:id="rId29"/>
    <p:sldId id="1037" r:id="rId30"/>
    <p:sldId id="1038" r:id="rId31"/>
    <p:sldId id="1039" r:id="rId32"/>
    <p:sldId id="1040" r:id="rId33"/>
    <p:sldId id="1041" r:id="rId34"/>
    <p:sldId id="1042" r:id="rId35"/>
    <p:sldId id="1043" r:id="rId36"/>
    <p:sldId id="1044" r:id="rId37"/>
    <p:sldId id="1045" r:id="rId38"/>
    <p:sldId id="1046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第二模块提优测评卷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traditional performance did they watch?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magic show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lion dance show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piano concert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buy in the small shop?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Kites and paper fans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Books and pencils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Shoes and hats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3588" y="8557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3588" y="34324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95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选出与句中画线单词属于同一类的一项。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Mingming is from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New York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Chinatown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America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063" y="21581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70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swimming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flying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miss my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brother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family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friends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4538" y="8610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4538" y="34058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11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miss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famous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dancing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 Tai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famous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West Lake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me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west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4538" y="34058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4538" y="8908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17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用所给单词的适当形式填空。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Shanghai?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we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books and a pen on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Chinatowns in China?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Chinese 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five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28020" y="1475259"/>
            <a:ext cx="933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go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717576" y="2811884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are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311549" y="3401779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00611" y="4029447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dancing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937263" y="4679305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pupils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23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0211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West Lake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19575" algn="l"/>
                <a:tab pos="68167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	B. to go	C. going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68167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like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 games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19575" algn="l"/>
                <a:tab pos="68167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	B. does	C. are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730" y="15038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730" y="27847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37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  <a:tab pos="70211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my postcards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19575" algn="l"/>
                <a:tab pos="5645150" algn="l"/>
                <a:tab pos="68167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	B. from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after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5645150" algn="l"/>
                <a:tab pos="68167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go now. It’s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19575" algn="l"/>
                <a:tab pos="5645150" algn="l"/>
                <a:tab pos="68167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too	B. to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5645150" algn="l"/>
                <a:tab pos="68167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doing, Lily?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9575" algn="l"/>
                <a:tab pos="5645150" algn="l"/>
                <a:tab pos="68167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19575" algn="l"/>
                <a:tab pos="5645150" algn="l"/>
                <a:tab pos="68167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B. sending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C. sending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730" y="8896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7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8199" y="34084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57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0441"/>
            <a:ext cx="11485848" cy="28931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判断下列句子与所给图片是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picture of Tian’anmen Square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Chinese restaurants in New York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9582" y="1463796"/>
            <a:ext cx="1152128" cy="9870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79582" y="2769177"/>
            <a:ext cx="1256716" cy="89288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73113" y="188719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3113" y="295187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5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4448"/>
          </a:xfrm>
        </p:spPr>
        <p:txBody>
          <a:bodyPr/>
          <a:lstStyle/>
          <a:p>
            <a:pPr lvl="0" hangingPunct="0">
              <a:lnSpc>
                <a:spcPct val="2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taxis in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2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 is great. It’s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2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sending an email to his friend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3398" y="1052736"/>
            <a:ext cx="1944216" cy="6271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9462" y="1881683"/>
            <a:ext cx="972793" cy="9452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9462" y="2996853"/>
            <a:ext cx="930424" cy="10854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01688" y="119478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7941" y="22760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57722" y="33573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02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从方框中为下列句子选择相对应的答语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any Chinatowns in New York?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they want to go to Beijing?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doing?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more about Chinatown?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miss your family?</a:t>
            </a:r>
            <a:endParaRPr lang="zh-CN" altLang="zh-CN" sz="2700" spc="-8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71940" y="1484784"/>
            <a:ext cx="4048777" cy="38318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 smtClean="0">
                <a:solidFill>
                  <a:srgbClr val="000000"/>
                </a:solidFill>
                <a:cs typeface="Times New Roman" panose="02020603050405020304" pitchFamily="18" charset="0"/>
              </a:rPr>
              <a:t>A. I’m sending an email</a:t>
            </a:r>
            <a:r>
              <a:rPr lang="en-US" altLang="zh-CN" sz="2700" b="0" spc="-8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 smtClean="0">
                <a:solidFill>
                  <a:srgbClr val="000000"/>
                </a:solidFill>
                <a:cs typeface="Times New Roman" panose="02020603050405020304" pitchFamily="18" charset="0"/>
              </a:rPr>
              <a:t>B. Yes, they do</a:t>
            </a:r>
            <a:r>
              <a:rPr lang="en-US" altLang="zh-CN" sz="2700" b="0" spc="-8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700" b="0" spc="-8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 smtClean="0">
                <a:solidFill>
                  <a:srgbClr val="000000"/>
                </a:solidFill>
                <a:cs typeface="Times New Roman" panose="02020603050405020304" pitchFamily="18" charset="0"/>
              </a:rPr>
              <a:t>C. Sometimes</a:t>
            </a:r>
            <a:r>
              <a:rPr lang="en-US" altLang="zh-CN" sz="2700" b="0" spc="-8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 smtClean="0">
                <a:solidFill>
                  <a:srgbClr val="000000"/>
                </a:solidFill>
                <a:cs typeface="Times New Roman" panose="02020603050405020304" pitchFamily="18" charset="0"/>
              </a:rPr>
              <a:t>D. Yes, there are</a:t>
            </a:r>
            <a:r>
              <a:rPr lang="en-US" altLang="zh-CN" sz="2700" b="0" spc="-8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 smtClean="0">
                <a:solidFill>
                  <a:srgbClr val="000000"/>
                </a:solidFill>
                <a:cs typeface="Times New Roman" panose="02020603050405020304" pitchFamily="18" charset="0"/>
              </a:rPr>
              <a:t>E. Yes, I can. There’s Chinese dancing</a:t>
            </a:r>
            <a:r>
              <a:rPr lang="en-US" altLang="zh-CN" sz="2700" b="0" spc="-8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0155" y="14497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0155" y="20702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155" y="26903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0155" y="33104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20155" y="39469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22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选出所听句子中包含的单词或短语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04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dance	B. dancing	C. danced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041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041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041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thing	B. then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785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There’s Chinese dancing.</a:t>
            </a: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Chinatown now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57118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let’s go to the Huangshan Mountain tomorrow.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4003" y="21317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4003" y="40479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连词成句。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 lots, there, of, in, taxis, the, street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 in, Chinatown, there’s, New York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808" y="2038781"/>
            <a:ext cx="54872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are lots of taxis in the street.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7808" y="3441977"/>
            <a:ext cx="5480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There’s a Chinatown in New York.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7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92861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 do, miss, family, your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 lots, of, there, lakes, beautiful, in, China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 pupils, there, on, five, the Great Wall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3684" y="1340768"/>
            <a:ext cx="40895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 you miss your family?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2797325"/>
            <a:ext cx="65755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There are lots of beautiful lakes in China.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3900317"/>
            <a:ext cx="64315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are five pupils on the Great Wall.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74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60420"/>
            <a:ext cx="11485848" cy="46270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04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连词成句题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依据标点确定句型。句号对应陈述句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其他成分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问号对应一般疑问句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其他成分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与特殊疑问句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一般疑问句结构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感叹号对应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“How/What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找出主语和谓语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主语常为名词或代词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谓语多是动词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留意被修饰成分掩盖的情况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83" y="789140"/>
            <a:ext cx="2448272" cy="80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3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7296"/>
            <a:ext cx="11485848" cy="26828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7295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按语法规则与表达习惯排单词顺序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形容词置名词前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副词位置灵活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多在动词后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多动词时关注时态、语态及动词短语搭配。</a:t>
            </a:r>
            <a:endParaRPr lang="zh-CN" altLang="zh-CN" sz="105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检查句子完整性与语法正确性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涵盖主谓一致、时态一致、单复数一致等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同时避免拼写错误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尤其易混淆单词</a:t>
            </a:r>
            <a:r>
              <a:rPr lang="zh-CN" altLang="zh-CN" b="1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74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进入了一个神秘房间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需要根据提示用正确的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句型描述房间内的物品才能打开门锁逃脱。根据图片提示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9720" y="933103"/>
            <a:ext cx="2429222" cy="4172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522" y="2695628"/>
            <a:ext cx="4608512" cy="205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desk, there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some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	B. are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have	D.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063" y="15141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27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 on the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	B. an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three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floor,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any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toys. We needn’t to clean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 aren’t	B. there isn’t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don’t	D. there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3588" y="8706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3588" y="27628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94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的正确形式填空。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 two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windows on the wall, and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in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corner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句型描述一下房间里的东西。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2203" y="2905787"/>
            <a:ext cx="2880320" cy="3570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5154" y="1546943"/>
            <a:ext cx="1673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There are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699845" y="1531786"/>
            <a:ext cx="1303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there is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0691" y="2035883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windows</a:t>
            </a:r>
            <a:r>
              <a:rPr lang="zh-CN" altLang="zh-CN">
                <a:cs typeface="Times New Roman" panose="02020603050405020304" pitchFamily="18" charset="0"/>
              </a:rPr>
              <a:t>是复数，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动词用</a:t>
            </a:r>
            <a:r>
              <a:rPr lang="en-US" altLang="zh-CN">
                <a:cs typeface="Times New Roman" panose="02020603050405020304" pitchFamily="18" charset="0"/>
              </a:rPr>
              <a:t>are, football</a:t>
            </a:r>
            <a:r>
              <a:rPr lang="zh-CN" altLang="zh-CN">
                <a:cs typeface="Times New Roman" panose="02020603050405020304" pitchFamily="18" charset="0"/>
              </a:rPr>
              <a:t>是单数，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动词用</a:t>
            </a:r>
            <a:r>
              <a:rPr lang="en-US" altLang="zh-CN">
                <a:cs typeface="Times New Roman" panose="02020603050405020304" pitchFamily="18" charset="0"/>
              </a:rPr>
              <a:t>is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7841" y="3304359"/>
            <a:ext cx="88101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is a desk and two books in the room.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0691" y="3902127"/>
            <a:ext cx="86656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根据图片描述即可，注意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动词的单复数形式。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54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完形填空。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njing, the capital of Jiangsu Province, is a great city in China. It is 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 of China. The Yangtze River goes 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9088" algn="l"/>
                <a:tab pos="6907213" algn="l"/>
                <a:tab pos="9153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to	D.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9088" algn="l"/>
                <a:tab pos="6907213" algn="l"/>
                <a:tab pos="9153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along	B. through	C. over	D. across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4572" y="935463"/>
            <a:ext cx="2965153" cy="4263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44538" y="27714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4538" y="34184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31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Nanjing is a famous cultural city of China. It has a long 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has got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history of more than 2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 years. There are Zhongshan Scenic Area, Confucius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Temple, Nanjing Presidential Palace, Xuanwu Lake, and some other places of interest. They are all very famous. Many people like to 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10063" algn="l"/>
                <a:tab pos="6726238" algn="l"/>
                <a:tab pos="9234488" algn="l"/>
                <a:tab pos="95059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B. history	C. culture	D. tradition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10063" algn="l"/>
                <a:tab pos="6726238" algn="l"/>
                <a:tab pos="9234488" algn="l"/>
                <a:tab pos="95059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watch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B. see	C. visit	D. travel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4063" y="34184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3225" y="40674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72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  <a:tab pos="75326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shop	B. ship	C. shopping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5326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5326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song	B. long	C. strong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53268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5326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more than	B. lots of	C. more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35887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There is a clothes shop in this street.</a:t>
            </a:r>
            <a:endParaRPr lang="zh-CN" altLang="en-US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63283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Great Wall is strong.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8610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more than six thousand kilometres long.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5895" y="8615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5895" y="21339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5895" y="33835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8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have been a lot of changes </a:t>
            </a:r>
            <a:r>
              <a:rPr lang="zh-CN" altLang="zh-CN" u="sng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past 30 years. Many tall buildings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been 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over the city. It is easy to travel in the city, and it is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 to go 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cities in China now. In 2014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Nanjing successfully hosted the 2nd Youth Olympic Games. There were 205 countries and regions 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Games. There were more than 20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volunteers 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athletes. People in Nanjing are quite kind and 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Nanjing has become an open and modern city</a:t>
            </a:r>
            <a:r>
              <a:rPr lang="en-US" altLang="zh-CN" spc="-9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9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8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19575" algn="l"/>
                <a:tab pos="6273800" algn="l"/>
                <a:tab pos="6454775" algn="l"/>
                <a:tab pos="8972550" algn="l"/>
              </a:tabLst>
            </a:pPr>
            <a:r>
              <a:rPr lang="zh-CN" altLang="zh-CN"/>
              <a:t>（　　）</a:t>
            </a:r>
            <a:r>
              <a:rPr lang="en-US" altLang="zh-CN"/>
              <a:t>5.A. during 	B. in	C. over	D. for</a:t>
            </a:r>
            <a:endParaRPr lang="zh-CN" altLang="zh-CN"/>
          </a:p>
          <a:p>
            <a:pPr lvl="0" hangingPunct="0">
              <a:spcAft>
                <a:spcPts val="0"/>
              </a:spcAft>
              <a:tabLst>
                <a:tab pos="4219575" algn="l"/>
                <a:tab pos="6273800" algn="l"/>
                <a:tab pos="6454775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built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constructed	D. developed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19575" algn="l"/>
                <a:tab pos="6273800" algn="l"/>
                <a:tab pos="6454775" algn="l"/>
                <a:tab pos="8972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towards	B. for	C. to	D. into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19575" algn="l"/>
                <a:tab pos="6273800" algn="l"/>
                <a:tab pos="6454775" algn="l"/>
                <a:tab pos="8972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participating 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participate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participated	D. to participate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19575" algn="l"/>
                <a:tab pos="6273800" algn="l"/>
                <a:tab pos="6454775" algn="l"/>
                <a:tab pos="8972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help	B. to help	C. helped	D. helping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19575" algn="l"/>
                <a:tab pos="6273800" algn="l"/>
                <a:tab pos="6454775" algn="l"/>
                <a:tab pos="8972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friend	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friendship	D.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friendliness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063" y="15089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4063" y="21361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4063" y="27534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8383" y="34331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8383" y="40346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1278" y="8402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1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Yellow River</a:t>
            </a:r>
            <a:endParaRPr lang="zh-CN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second-longest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687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yellow-brown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泥沙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2678" y="908720"/>
            <a:ext cx="3205884" cy="44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5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powerful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waterfalls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unique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landscapes.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deserts,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rafting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Hukou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Waterfall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culture.</a:t>
            </a:r>
            <a:r>
              <a:rPr lang="en-US" altLang="zh-CN" spc="-7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7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spc="-7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Lanzhou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90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river called “Yellow River”?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of the desert sand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of the silt in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of the autumn leaves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3588" y="15038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3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visitors do at the Yellow River?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Swim in blue lakes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Take rafting trips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Climb snowy mountains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3588" y="8706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25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Yellow River flows through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provinces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nine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five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near the river grow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fruit and vegetables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wheat and corn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meat and fish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3588" y="8706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4007" y="34106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67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阅读短文，回答问题。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famous food comes from the Yellow River?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with 1-3 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word in the text means “places with mountains, rivers, etc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9007" y="2146503"/>
            <a:ext cx="3517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Lanzhou beef noodles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89007" y="3400425"/>
            <a:ext cx="1840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landscapes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68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 书面表达。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正在给他的朋友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写电子邮件，他想要告诉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关于他在纽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约唐人街的所见所闻。请根据所给提示词，写一篇小短文，不少于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提示词：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Chinatown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1481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prstClr val="black"/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9730"/>
            <a:ext cx="1127896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4375" algn="dist" eaLnBrk="1" hangingPunct="0">
              <a:spcAft>
                <a:spcPts val="0"/>
              </a:spcAft>
            </a:pPr>
            <a:r>
              <a:rPr lang="en-US" altLang="zh-CN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sending an email to his friend Laura.He misses her sometimes.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 Jack went to Chinatown in New York.There are lots of Chinese restaurants and shops there.Jack bought many gifts for his friends.He also hopes Laura can come with him.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95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there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328540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any students in your classroom?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5479" y="15117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am reading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I’m Daming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a teacher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is cute. It’s black and white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is not nice. I don’t like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Sure. They are black and white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5830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5207012"/>
            <a:ext cx="114858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more about pandas?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4949" y="8797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9080" y="34108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am. I am Daming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 do. I like my hometown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I was. I was young ten years ago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are shoes. They are very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They are swimming. They like swimming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Really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2627859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your hometown?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5197959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Chinese shops in America.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4949" y="8659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949" y="34189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859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1287810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Daming.I’m a Chinese boy.But now I’m in New York.I’m visiting my cousin, Simon.I’m sending an email to my family now.Because I want to tell them we will see Chinese dancing tomorrow.And I sometimes miss them very much.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94863" y="509062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813361" y="505983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45254" y="505983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994251" y="506346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101661" y="50624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4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66598" y="3904753"/>
            <a:ext cx="10212288" cy="1254538"/>
            <a:chOff x="377720" y="3904753"/>
            <a:chExt cx="10212288" cy="1254538"/>
          </a:xfrm>
        </p:grpSpPr>
        <p:grpSp>
          <p:nvGrpSpPr>
            <p:cNvPr id="5" name="组合 4"/>
            <p:cNvGrpSpPr/>
            <p:nvPr/>
          </p:nvGrpSpPr>
          <p:grpSpPr>
            <a:xfrm>
              <a:off x="377720" y="3904753"/>
              <a:ext cx="8093750" cy="1249498"/>
              <a:chOff x="190550" y="4171852"/>
              <a:chExt cx="8902180" cy="1374302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1" b="60935"/>
              <a:stretch/>
            </p:blipFill>
            <p:spPr>
              <a:xfrm>
                <a:off x="190550" y="4171852"/>
                <a:ext cx="7242437" cy="1341318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2925" t="50332" r="64158" b="10212"/>
              <a:stretch/>
            </p:blipFill>
            <p:spPr>
              <a:xfrm>
                <a:off x="7432987" y="4191388"/>
                <a:ext cx="1659743" cy="1354766"/>
              </a:xfrm>
              <a:prstGeom prst="rect">
                <a:avLst/>
              </a:prstGeom>
            </p:spPr>
          </p:pic>
        </p:grp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2245" t="50332" r="20879" b="10212"/>
            <a:stretch/>
          </p:blipFill>
          <p:spPr>
            <a:xfrm>
              <a:off x="8820350" y="3927555"/>
              <a:ext cx="1769658" cy="12317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973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3"/>
          <p:cNvSpPr txBox="1">
            <a:spLocks/>
          </p:cNvSpPr>
          <p:nvPr/>
        </p:nvSpPr>
        <p:spPr bwMode="auto">
          <a:xfrm>
            <a:off x="360854" y="1344960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437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Chinatown is a lively place in many cities around the world.Last </a:t>
            </a:r>
            <a:r>
              <a:rPr lang="en-US" altLang="zh-CN" b="1" spc="-9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weekend, I visited Chinatown with my family.There are bright red lanterns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 on the streets.We saw many Chinese restaurants there.My mum ordered dumplings and noodles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delicious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also a small shop selling traditional Chinese toys, like kites and paper fans.The best part was watching a lion dance show.The dancers wore colourful costumes and played drums loudly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43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are the lanterns in Chinatown?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Blue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Green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food did the speaker’s mum order?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Hamburgers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Pizza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113" y="8557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3113" y="34324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32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1308</Words>
  <Application>Microsoft Office PowerPoint</Application>
  <PresentationFormat>自定义</PresentationFormat>
  <Paragraphs>285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368</cp:revision>
  <dcterms:created xsi:type="dcterms:W3CDTF">2020-11-06T05:24:00Z</dcterms:created>
  <dcterms:modified xsi:type="dcterms:W3CDTF">2025-06-11T06:42:06Z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